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90" r:id="rId30"/>
    <p:sldId id="283" r:id="rId31"/>
    <p:sldId id="285" r:id="rId32"/>
    <p:sldId id="286" r:id="rId33"/>
    <p:sldId id="287" r:id="rId34"/>
    <p:sldId id="288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D5F27-F89C-4574-83DD-4DFF3D88F172}" type="datetimeFigureOut">
              <a:rPr lang="ru-RU" smtClean="0"/>
              <a:pPr/>
              <a:t>29.10.2022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61C49-8FCE-4767-BD73-397337AC1D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9034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61C49-8FCE-4767-BD73-397337AC1DE2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3819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CCBBAD-6D38-4219-8CCE-F7E39A5B1A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1D4115D-10E3-4BE0-A100-09526A4B74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19AD951-1AA3-4F50-A43E-BA9BA7B23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FA74-58FB-4984-8342-63A46A7E4D1D}" type="datetime1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47892C2-DC86-454D-8688-0213208BE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383DC8C-7EE8-4351-9908-99C10EF39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6580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9CEA8B2-47BA-4BCC-944B-263BF8301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FE42BFC-C7C0-4814-95E3-3957655579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5894AE3-E673-45FF-BB18-C6E7AD41B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ADCB1-2BEF-485D-8855-303EF790DD82}" type="datetime1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6D12CC6-0A6E-4065-BB51-620050F2D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16B0705-B670-4B55-A00C-E5DE71C12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0620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F463723-6F22-40EA-9167-E632F08743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42BC3BA-9EB3-4F30-A53A-32E227CAD2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E7E992D-1838-4A29-9713-9230B762D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7A72-A19A-4163-A27C-1EFD4DD89840}" type="datetime1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1F4FE5C-C109-45B6-BFDF-5813F57CD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45AC623-02CB-4EFB-8C0C-372D11273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6236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E1C891E-A964-4612-979B-5108A301A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CE03D7B-9837-4161-A18A-2412B856D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A4DBDFA-AD24-4B22-94F3-F074CC2CE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DE4C-725E-4BFF-8798-26416599CADC}" type="datetime1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C10B89A-78C1-4C3C-986D-8F3F9216E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0667D9D-9130-4C5C-A817-53BB75D37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1427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50E594-B0B1-48EE-A00F-EC352737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18FE179-B994-4A71-BE12-BB4AE8D00E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8164A6B-082F-46E7-A78B-8976571C1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27F15-AAD8-4291-920A-0CCEF014BA44}" type="datetime1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B5B5A65-DD45-4255-BA52-F4ABC0748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973BF3C-E260-41D9-9F09-8EEBA3354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1525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7DCAC2-6EB0-4B4A-B315-8E78A9805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E00CF59-81B6-4A3D-9B78-0E5F6EFC82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535FB8B-986B-496A-876F-7144E9414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CD2F8C6-AF6D-46A8-994E-D4E31CC00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B5B49-08A7-4C38-8342-06672E0B3B2E}" type="datetime1">
              <a:rPr lang="ru-RU" smtClean="0"/>
              <a:t>29.10.2022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DF34524-9433-417C-963A-5844CA085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DC11E10-40F5-406B-9623-D818896F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0780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D56E98-2506-40F6-AB02-7C9C7999A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3118BBF-3E36-4861-90E0-C47AB9561C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CF528B5-5D94-4438-B473-E9F5267352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B167E1AA-337F-4C6E-B590-96778A5FDB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35D6B76-8507-4977-B09D-96BF093D94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9FC88676-D35D-4530-97BB-55688FC59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EEB1-7F02-471A-B853-5761EB2B84F1}" type="datetime1">
              <a:rPr lang="ru-RU" smtClean="0"/>
              <a:t>29.10.2022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A2D4BE0C-0C42-478B-AFB2-D442E0E39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ADF4D95-3F0B-4E43-B035-7082E5B06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7758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C9EC3B-5D89-4E18-9CB6-8AE6C1794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45E011E-7ABE-43B2-93AF-72F1194E7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8F33F-3D96-49D1-832A-7B5D63834F2C}" type="datetime1">
              <a:rPr lang="ru-RU" smtClean="0"/>
              <a:t>29.10.2022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0136A11-100D-4345-841F-BC242BA74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2C4857B-2475-447E-ACC8-037FAFB8D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7778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31D49E0A-6BF3-434D-8212-D915ED5AE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7524-2E58-4D96-8DD3-B218CE297755}" type="datetime1">
              <a:rPr lang="ru-RU" smtClean="0"/>
              <a:t>29.10.2022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44E57186-F624-41E1-813F-5EA8C5A2E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DDF98A1-1A9F-47A2-B61D-18178E74F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8298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CCAD5B-1072-4B79-A1A3-99B54DA29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FD38887-36D6-451A-931D-A15E2402C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EC54214-6AE5-4696-9B58-00D040B4D1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260C080-6114-4A7D-B867-C912736A0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43923-19B2-4DDA-AB9E-26842508769F}" type="datetime1">
              <a:rPr lang="ru-RU" smtClean="0"/>
              <a:t>29.10.2022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1EB90F7-0CA2-4C98-8869-F013C1F5B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EE4FB65-E914-45DA-B031-BFC532067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0540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478BEF-A86D-4ECA-A486-12EA704BC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E39D5D1-1B32-4647-9DBA-AD05447432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A0E522E-560F-44B8-B3C1-6D24F50EF2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505B9A6-BA92-4ECB-9D95-ADB5F47EA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8A342-D7D8-4CCE-B8D9-0E50C3D10C08}" type="datetime1">
              <a:rPr lang="ru-RU" smtClean="0"/>
              <a:t>29.10.2022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95146DA-858B-48A1-B254-592180156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7EFA7A9-FFB4-4FF7-A27E-771AEE102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9243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25511A-10B1-418C-9B88-C78AEDE26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B6AEBDA-DE78-408B-BFF9-6ECDD6CB95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59245A8-881E-468F-8FE4-523D16D71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319D5-13AD-4F29-8618-C3909257A19E}" type="datetime1">
              <a:rPr lang="ru-RU" smtClean="0"/>
              <a:t>29.10.2022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07E6E6C-5627-4C1E-B70B-31D796564C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9F01B7C-84F8-4DF7-B28F-C01EBDC15B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E8B5C-7CF1-4C23-A906-30B6F560B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8346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567F59-DD1D-4261-A8E2-1B612A8946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Работа с пустыми и избыточными ответами на гибкие запросы</a:t>
            </a:r>
            <a:br>
              <a:rPr lang="ru-RU" dirty="0"/>
            </a:b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47D8EAD-40AD-4BBB-A0F3-01049D93D4F0}"/>
              </a:ext>
            </a:extLst>
          </p:cNvPr>
          <p:cNvSpPr txBox="1"/>
          <p:nvPr/>
        </p:nvSpPr>
        <p:spPr>
          <a:xfrm>
            <a:off x="2455676" y="5641289"/>
            <a:ext cx="72510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(</a:t>
            </a:r>
            <a:r>
              <a:rPr lang="ru-RU" dirty="0" smtClean="0"/>
              <a:t>Материал - </a:t>
            </a:r>
            <a:r>
              <a:rPr lang="en-US" dirty="0" err="1" smtClean="0"/>
              <a:t>Samyr</a:t>
            </a:r>
            <a:r>
              <a:rPr lang="en-US" dirty="0" smtClean="0"/>
              <a:t> </a:t>
            </a:r>
            <a:r>
              <a:rPr lang="en-US" dirty="0" err="1" smtClean="0"/>
              <a:t>Abrahão</a:t>
            </a:r>
            <a:r>
              <a:rPr lang="en-US" dirty="0" smtClean="0"/>
              <a:t> </a:t>
            </a:r>
            <a:r>
              <a:rPr lang="en-US" dirty="0" err="1" smtClean="0"/>
              <a:t>Moises</a:t>
            </a:r>
            <a:r>
              <a:rPr lang="en-US" dirty="0" smtClean="0"/>
              <a:t>, </a:t>
            </a:r>
            <a:r>
              <a:rPr lang="en-US" dirty="0" err="1" smtClean="0"/>
              <a:t>Silvio</a:t>
            </a:r>
            <a:r>
              <a:rPr lang="en-US" dirty="0" smtClean="0"/>
              <a:t> do </a:t>
            </a:r>
            <a:r>
              <a:rPr lang="en-US" dirty="0" err="1" smtClean="0"/>
              <a:t>Lago</a:t>
            </a:r>
            <a:r>
              <a:rPr lang="en-US" smtClean="0"/>
              <a:t> Pereira.</a:t>
            </a:r>
            <a:r>
              <a:rPr lang="ru-RU" smtClean="0"/>
              <a:t> </a:t>
            </a:r>
            <a:r>
              <a:rPr lang="en-US" dirty="0" smtClean="0"/>
              <a:t>Dealing with Empty and Overabundant Answers to Flexible Queries</a:t>
            </a:r>
            <a:r>
              <a:rPr lang="ru-RU" dirty="0" smtClean="0"/>
              <a:t> </a:t>
            </a:r>
            <a:r>
              <a:rPr lang="en-US" dirty="0" smtClean="0"/>
              <a:t>//</a:t>
            </a:r>
            <a:r>
              <a:rPr lang="ru-RU" dirty="0" smtClean="0"/>
              <a:t> </a:t>
            </a:r>
            <a:r>
              <a:rPr lang="en-US" dirty="0" smtClean="0"/>
              <a:t>Journal of Data Analysis and Information Processing, 2014, 2, 12-18 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46574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34ACC4C-8E79-4620-A92C-BCB740DD2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Расплывчатые условия и гибкие запросы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334D70C-6EF0-42CA-AEC9-4C08BE8373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	Простое нечеткое условие - это нечеткий предикат, который принимает в качестве аргумента значение атрибута в реляционной базе данных.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2025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2DA1941-1309-42C6-8012-940C007E5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6884"/>
            <a:ext cx="10515600" cy="58400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around2к (зарплата) </a:t>
            </a:r>
            <a:r>
              <a:rPr lang="ru-RU" dirty="0"/>
              <a:t>= </a:t>
            </a:r>
            <a:r>
              <a:rPr lang="ru-RU" dirty="0" err="1"/>
              <a:t>tmf</a:t>
            </a:r>
            <a:r>
              <a:rPr lang="ru-RU" dirty="0"/>
              <a:t> (зарплата, 2, 2,0,5)</a:t>
            </a:r>
          </a:p>
          <a:p>
            <a:pPr marL="0" indent="0">
              <a:buNone/>
            </a:pPr>
            <a:r>
              <a:rPr lang="ru-RU" b="1" dirty="0" err="1"/>
              <a:t>about</a:t>
            </a:r>
            <a:r>
              <a:rPr lang="ru-RU" b="1" dirty="0"/>
              <a:t> _ </a:t>
            </a:r>
            <a:r>
              <a:rPr lang="ru-RU" b="1" dirty="0" err="1"/>
              <a:t>fourty</a:t>
            </a:r>
            <a:r>
              <a:rPr lang="ru-RU" b="1" dirty="0"/>
              <a:t> (возраст) </a:t>
            </a:r>
            <a:r>
              <a:rPr lang="ru-RU" dirty="0"/>
              <a:t>= </a:t>
            </a:r>
            <a:r>
              <a:rPr lang="ru-RU" dirty="0" err="1"/>
              <a:t>tmf</a:t>
            </a:r>
            <a:r>
              <a:rPr lang="ru-RU" dirty="0"/>
              <a:t> (возраст, 38, 42,1)</a:t>
            </a:r>
          </a:p>
          <a:p>
            <a:pPr marL="0" indent="0">
              <a:buNone/>
            </a:pPr>
            <a:r>
              <a:rPr lang="ru-RU" b="1" dirty="0" err="1"/>
              <a:t>medium</a:t>
            </a:r>
            <a:r>
              <a:rPr lang="ru-RU" b="1" dirty="0"/>
              <a:t>_ </a:t>
            </a:r>
            <a:r>
              <a:rPr lang="ru-RU" b="1" dirty="0" err="1"/>
              <a:t>dept</a:t>
            </a:r>
            <a:r>
              <a:rPr lang="ru-RU" b="1" dirty="0"/>
              <a:t> (бюджет) </a:t>
            </a:r>
            <a:r>
              <a:rPr lang="ru-RU" dirty="0"/>
              <a:t>= </a:t>
            </a:r>
            <a:r>
              <a:rPr lang="ru-RU" dirty="0" err="1"/>
              <a:t>tmf</a:t>
            </a:r>
            <a:r>
              <a:rPr lang="ru-RU" dirty="0"/>
              <a:t> (бюджет, 34,36,10)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Например, </a:t>
            </a:r>
            <a:r>
              <a:rPr lang="ru-RU" b="1" dirty="0"/>
              <a:t>around2k (1.7) </a:t>
            </a:r>
            <a:r>
              <a:rPr lang="ru-RU" dirty="0"/>
              <a:t>выражает предложение «1,7 тыс. Долларов США - это зарплата около 2 тыс. Долларов США». Аналогично, </a:t>
            </a:r>
            <a:r>
              <a:rPr lang="ru-RU" b="1" dirty="0" err="1"/>
              <a:t>about_fourty</a:t>
            </a:r>
            <a:r>
              <a:rPr lang="ru-RU" b="1" dirty="0"/>
              <a:t> (39) </a:t>
            </a:r>
            <a:r>
              <a:rPr lang="ru-RU" dirty="0"/>
              <a:t>выражает суждение «39 лет - это</a:t>
            </a:r>
          </a:p>
          <a:p>
            <a:pPr marL="0" indent="0">
              <a:buNone/>
            </a:pPr>
            <a:r>
              <a:rPr lang="ru-RU" dirty="0"/>
              <a:t>около 40 лет », а </a:t>
            </a:r>
            <a:r>
              <a:rPr lang="ru-RU" b="1" dirty="0" err="1"/>
              <a:t>medium_dept</a:t>
            </a:r>
            <a:r>
              <a:rPr lang="ru-RU" b="1" dirty="0"/>
              <a:t> (23) </a:t>
            </a:r>
            <a:r>
              <a:rPr lang="ru-RU" dirty="0"/>
              <a:t>выражает</a:t>
            </a:r>
          </a:p>
          <a:p>
            <a:pPr marL="0" indent="0">
              <a:buNone/>
            </a:pPr>
            <a:r>
              <a:rPr lang="ru-RU" dirty="0"/>
              <a:t>предложение «департамент с бюджетом в 23 тысячи долларов США является средним».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7027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EBC0E22-7901-45EE-8A02-9FB0202A1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1392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Интерпретация этих предикатов показана на данных рисунках.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AD1F2A2-E13B-453E-8AFB-D2BAD885C21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549131"/>
            <a:ext cx="4762428" cy="252585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9191EAD-2AAD-44D5-A2F4-30D3ABED894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80730" y="1556084"/>
            <a:ext cx="4750320" cy="252585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3395F0D-73F3-4F2E-B8FA-B859E02732A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09465" y="4066905"/>
            <a:ext cx="4750320" cy="257339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9065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EDB6C6B-07B7-423A-8398-2FBBC0D53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3979"/>
            <a:ext cx="10515600" cy="542298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around 2k (1.7) = </a:t>
            </a:r>
            <a:r>
              <a:rPr lang="en-US" dirty="0" err="1"/>
              <a:t>tmf</a:t>
            </a:r>
            <a:r>
              <a:rPr lang="en-US" dirty="0"/>
              <a:t> (1.7, 2, 2,0.5) = 0.4</a:t>
            </a:r>
          </a:p>
          <a:p>
            <a:pPr marL="0" indent="0">
              <a:buNone/>
            </a:pPr>
            <a:r>
              <a:rPr lang="en-US" dirty="0"/>
              <a:t>about _ </a:t>
            </a:r>
            <a:r>
              <a:rPr lang="en-US" dirty="0" err="1"/>
              <a:t>fourty</a:t>
            </a:r>
            <a:r>
              <a:rPr lang="en-US" dirty="0"/>
              <a:t> (39) = </a:t>
            </a:r>
            <a:r>
              <a:rPr lang="en-US" dirty="0" err="1"/>
              <a:t>tmf</a:t>
            </a:r>
            <a:r>
              <a:rPr lang="en-US" dirty="0"/>
              <a:t> (39,38,42,1) = 1</a:t>
            </a:r>
          </a:p>
          <a:p>
            <a:pPr marL="0" indent="0">
              <a:buNone/>
            </a:pPr>
            <a:r>
              <a:rPr lang="en-US" dirty="0"/>
              <a:t>important _ dept (20) = </a:t>
            </a:r>
            <a:r>
              <a:rPr lang="en-US" dirty="0" err="1"/>
              <a:t>tmf</a:t>
            </a:r>
            <a:r>
              <a:rPr lang="en-US" dirty="0"/>
              <a:t> (23,34,36,10) = 0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Следовательно, условие </a:t>
            </a:r>
            <a:r>
              <a:rPr lang="ru-RU" dirty="0" err="1"/>
              <a:t>around</a:t>
            </a:r>
            <a:r>
              <a:rPr lang="ru-RU" dirty="0"/>
              <a:t> 2k (1.7) частично выполняется.</a:t>
            </a:r>
          </a:p>
          <a:p>
            <a:pPr marL="0" indent="0">
              <a:buNone/>
            </a:pPr>
            <a:r>
              <a:rPr lang="ru-RU" dirty="0"/>
              <a:t>(степень истинности 0,4); </a:t>
            </a:r>
            <a:r>
              <a:rPr lang="ru-RU" dirty="0" err="1"/>
              <a:t>about_fourty</a:t>
            </a:r>
            <a:r>
              <a:rPr lang="ru-RU" dirty="0"/>
              <a:t> (39) полностью верно</a:t>
            </a:r>
          </a:p>
          <a:p>
            <a:pPr marL="0" indent="0">
              <a:buNone/>
            </a:pPr>
            <a:r>
              <a:rPr lang="ru-RU" dirty="0"/>
              <a:t>(степень истинности 1); а условие </a:t>
            </a:r>
            <a:r>
              <a:rPr lang="ru-RU" dirty="0" err="1"/>
              <a:t>medium_dept</a:t>
            </a:r>
            <a:r>
              <a:rPr lang="ru-RU" dirty="0"/>
              <a:t> (23) является</a:t>
            </a:r>
          </a:p>
          <a:p>
            <a:pPr marL="0" indent="0">
              <a:buNone/>
            </a:pPr>
            <a:r>
              <a:rPr lang="ru-RU" dirty="0"/>
              <a:t>полностью ложным (степень истинности 0).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7393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36E9EE-FF5A-4175-AE62-F3F1329AE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Сложное неопределенное состояние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7913D42-8C8B-46B8-9D3B-2616E3EF2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Сложное неопределенное состояние - это формула, состоящая из</a:t>
            </a:r>
          </a:p>
          <a:p>
            <a:pPr marL="0" indent="0">
              <a:buNone/>
            </a:pPr>
            <a:r>
              <a:rPr lang="ru-RU" dirty="0"/>
              <a:t>нечетких предикатов и связки (например, союз и дизъюнкция). Степень истинности сложного неопределенного состояния - значение его формулы. </a:t>
            </a:r>
          </a:p>
          <a:p>
            <a:pPr marL="0" indent="0">
              <a:buNone/>
            </a:pPr>
            <a:r>
              <a:rPr lang="ru-RU" dirty="0"/>
              <a:t>В этой работе значение</a:t>
            </a:r>
            <a:r>
              <a:rPr lang="en-US" dirty="0"/>
              <a:t> </a:t>
            </a:r>
            <a:r>
              <a:rPr lang="ru-RU" dirty="0"/>
              <a:t>A ∧ B определяется как </a:t>
            </a:r>
            <a:r>
              <a:rPr lang="ru-RU" dirty="0" err="1"/>
              <a:t>min</a:t>
            </a:r>
            <a:r>
              <a:rPr lang="ru-RU" dirty="0"/>
              <a:t> (A, B), а значение A ∨ B определяется как </a:t>
            </a:r>
            <a:r>
              <a:rPr lang="ru-RU" dirty="0" err="1"/>
              <a:t>max</a:t>
            </a:r>
            <a:r>
              <a:rPr lang="ru-RU" dirty="0"/>
              <a:t> (A, B). Так, например, значение сложного условия </a:t>
            </a:r>
            <a:r>
              <a:rPr lang="ru-RU" b="1" dirty="0"/>
              <a:t>around2k</a:t>
            </a:r>
            <a:r>
              <a:rPr lang="ru-RU" dirty="0"/>
              <a:t> (1.7) ∧ </a:t>
            </a:r>
            <a:r>
              <a:rPr lang="ru-RU" b="1" dirty="0" err="1"/>
              <a:t>about_fourty</a:t>
            </a:r>
            <a:r>
              <a:rPr lang="ru-RU" b="1" dirty="0"/>
              <a:t> </a:t>
            </a:r>
            <a:r>
              <a:rPr lang="ru-RU" dirty="0"/>
              <a:t>(39) равно </a:t>
            </a:r>
            <a:r>
              <a:rPr lang="en-US" dirty="0"/>
              <a:t>min</a:t>
            </a:r>
            <a:r>
              <a:rPr lang="ru-RU" dirty="0"/>
              <a:t> (0,4, 1) = 0,4; и значение сложного условия</a:t>
            </a:r>
            <a:r>
              <a:rPr lang="en-US" dirty="0"/>
              <a:t> </a:t>
            </a:r>
            <a:r>
              <a:rPr lang="ru-RU" b="1" dirty="0" err="1"/>
              <a:t>about_fourty</a:t>
            </a:r>
            <a:r>
              <a:rPr lang="ru-RU" b="1" dirty="0"/>
              <a:t> </a:t>
            </a:r>
            <a:r>
              <a:rPr lang="ru-RU" dirty="0"/>
              <a:t>(39) ∨ </a:t>
            </a:r>
            <a:r>
              <a:rPr lang="ru-RU" b="1" dirty="0" err="1"/>
              <a:t>medium_dept</a:t>
            </a:r>
            <a:r>
              <a:rPr lang="ru-RU" b="1" dirty="0"/>
              <a:t> </a:t>
            </a:r>
            <a:r>
              <a:rPr lang="ru-RU" dirty="0"/>
              <a:t>(20) равно </a:t>
            </a:r>
            <a:r>
              <a:rPr lang="ru-RU" dirty="0" err="1"/>
              <a:t>max</a:t>
            </a:r>
            <a:r>
              <a:rPr lang="ru-RU" dirty="0"/>
              <a:t> (1, 0) = 1.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1393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0F8031-E3F5-421D-8BDE-69EB4222A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Подведем итоги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C58469-C982-4012-9386-7D2C50B5E3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Неопределенное состояние может быть простым или сложным. </a:t>
            </a:r>
            <a:br>
              <a:rPr lang="ru-RU" dirty="0"/>
            </a:br>
            <a:r>
              <a:rPr lang="ru-RU" dirty="0"/>
              <a:t>Гибкий запрос - это запрос с неопределенным условием.</a:t>
            </a:r>
          </a:p>
          <a:p>
            <a:pPr marL="0" indent="0">
              <a:buNone/>
            </a:pPr>
            <a:r>
              <a:rPr lang="ru-RU" dirty="0"/>
              <a:t>Набор ответов для гибкого запроса - это набор всех данных, удовлетворяющих его неопределенному условию, по крайней мере, в некоторой степени.</a:t>
            </a:r>
          </a:p>
          <a:p>
            <a:pPr marL="0" indent="0">
              <a:buNone/>
            </a:pPr>
            <a:r>
              <a:rPr lang="ru-RU" dirty="0"/>
              <a:t>Поэтому, чтобы избежать этого, гибкий запрос извлекает слишком много данных с очень низкой степенью истинности, часто значение α-среза задается как гибкий запрос-параметр. В этом случае только данные с градусами больше чем или равным α.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5466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C009C5-DF47-4414-A72C-9086F7C58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Наглядный пример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0B794E2-F5EF-4C1F-A74D-59D88C96F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0153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Приведен пример таблицы сотрудников с четырьмя атрибутами: имя, зарплата, возраст и бюджет.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8DBCBE2-0100-44D7-BB1F-5A7E3FA8533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689" y="2727158"/>
            <a:ext cx="8232622" cy="3866148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3833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080521B-4817-45F2-9A67-A569AAFD7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1705"/>
            <a:ext cx="10515600" cy="47652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 первом сценарии пользователю необходимо получить данные о</a:t>
            </a:r>
          </a:p>
          <a:p>
            <a:pPr marL="0" indent="0">
              <a:buNone/>
            </a:pPr>
            <a:r>
              <a:rPr lang="ru-RU" dirty="0"/>
              <a:t>сотрудники, получающие зарплату около 2 долларов США (тыс.). Таким образом, он отправляет гибкий запрос с неопределенным условием около 2000.</a:t>
            </a:r>
          </a:p>
          <a:p>
            <a:pPr marL="0" indent="0">
              <a:buNone/>
            </a:pPr>
            <a:r>
              <a:rPr lang="ru-RU" dirty="0"/>
              <a:t>Как показано в таблице на следующем слайде, этот запрос полностью удовлетворяется по </a:t>
            </a:r>
            <a:r>
              <a:rPr lang="ru-RU" dirty="0" err="1"/>
              <a:t>Дюпонту</a:t>
            </a:r>
            <a:r>
              <a:rPr lang="ru-RU" dirty="0"/>
              <a:t> (степень истинности 1), но удовлетворяется лишь частично по Мартину (степень истинности 0,4). Остальные ответы не значимы (степень истинности 0).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0025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BA6EDA-13DB-4C10-9CE0-A05731F44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Таблица с ответами на гибкий запрос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90660DF-2950-4E87-BF7E-A2633632DE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8CED963-4957-446D-8FC8-EDD4E1722F9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4291" y="1754856"/>
            <a:ext cx="10795184" cy="4917804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03456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33BDDC3-BEBE-4173-BF94-9FBDFADDE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следующем сценарии пользователю необходимо получить данные о сотрудниках, которые работают в среднем отделе и</a:t>
            </a:r>
          </a:p>
          <a:p>
            <a:pPr marL="0" indent="0">
              <a:buNone/>
            </a:pPr>
            <a:r>
              <a:rPr lang="ru-RU" dirty="0"/>
              <a:t>около сорока лет. Таким образом, он отправляет гибкий запрос</a:t>
            </a:r>
          </a:p>
          <a:p>
            <a:pPr marL="0" indent="0">
              <a:buNone/>
            </a:pPr>
            <a:r>
              <a:rPr lang="ru-RU" dirty="0"/>
              <a:t>с неопределенным условием «</a:t>
            </a:r>
            <a:r>
              <a:rPr lang="ru-RU" dirty="0" err="1"/>
              <a:t>medium_dept</a:t>
            </a:r>
            <a:r>
              <a:rPr lang="ru-RU" dirty="0"/>
              <a:t> ∧ </a:t>
            </a:r>
            <a:r>
              <a:rPr lang="ru-RU" dirty="0" err="1"/>
              <a:t>about_forty</a:t>
            </a:r>
            <a:r>
              <a:rPr lang="ru-RU" dirty="0"/>
              <a:t>».</a:t>
            </a:r>
          </a:p>
          <a:p>
            <a:pPr marL="0" indent="0">
              <a:buNone/>
            </a:pPr>
            <a:r>
              <a:rPr lang="ru-RU" dirty="0"/>
              <a:t>Однако, как показано в следующей таблице, доступные данные не могут удовлетворить этот запрос со степенью больше 0. Действительно, эта ситуация именуется EAP.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667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DFA296-EDC6-4CFD-AD39-40BA71A82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Формулировка проблемы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59A8E89-24D4-47DB-833D-E691C7410D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	В традиционных приложениях баз данных запросы предназначены для получения данных, удовлетворяющих точным условиям. В результате могут быть получены тысячи данных (избыточный ответ) или, что еще хуже, не может быть получено никаких данных (пустой ответ). В обоих случаях запросы должны быть переформулированы для получения более значимых результатов.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77915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A24894-B4CD-4547-9272-B41249EC8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Проблема с пустым ответом (</a:t>
            </a:r>
            <a:r>
              <a:rPr lang="en-US" dirty="0"/>
              <a:t>EAP</a:t>
            </a:r>
            <a:r>
              <a:rPr lang="ru-RU" dirty="0"/>
              <a:t>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F5523D2-6F4A-4848-853B-C3F3C8A83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E89DF0E-F61D-4DC9-A187-094E79E3134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5641" y="1808359"/>
            <a:ext cx="10940718" cy="4684516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50942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C8D5B5C-875E-4DEC-8070-245761EA5E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5242"/>
            <a:ext cx="10515600" cy="494172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последнем сценарии пользователь отправляет гибкий запрос</a:t>
            </a:r>
          </a:p>
          <a:p>
            <a:pPr marL="0" indent="0">
              <a:buNone/>
            </a:pPr>
            <a:r>
              <a:rPr lang="ru-RU" dirty="0"/>
              <a:t>с неопределенным условием </a:t>
            </a:r>
            <a:r>
              <a:rPr lang="ru-RU" dirty="0" err="1"/>
              <a:t>medium_dept</a:t>
            </a:r>
            <a:r>
              <a:rPr lang="ru-RU" dirty="0"/>
              <a:t>, чтобы получить</a:t>
            </a:r>
          </a:p>
          <a:p>
            <a:pPr marL="0" indent="0">
              <a:buNone/>
            </a:pPr>
            <a:r>
              <a:rPr lang="ru-RU" dirty="0"/>
              <a:t>данные сотрудников, которые работают в среднем отделе.</a:t>
            </a:r>
          </a:p>
          <a:p>
            <a:pPr marL="0" indent="0">
              <a:buNone/>
            </a:pPr>
            <a:r>
              <a:rPr lang="ru-RU" dirty="0"/>
              <a:t>Однако, как показано в следующей таблице, «огромное» количество имеющихся данных (относительно размера таблицы) удовлетворяют этот гибкий запрос со степенью, равной 1, и у пользователя нет  средств выбора лучших ответов. Это ситуация называется OAP.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66136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A91547-EAED-400B-AFE9-20CBA130E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Проблема с избыточным ответом (</a:t>
            </a:r>
            <a:r>
              <a:rPr lang="en-US" dirty="0"/>
              <a:t>OAP</a:t>
            </a:r>
            <a:r>
              <a:rPr lang="ru-RU" dirty="0"/>
              <a:t>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45FBC61-7535-424C-8A9D-A4EB84DC2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176C426-E828-45D3-B7DA-095442E8CBA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869741"/>
            <a:ext cx="10515600" cy="472188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45016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826250-ECB4-4D3D-B20F-F12372AE1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Семантическая близость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91D295D-2A7B-4E4B-BABD-5DC1C9643C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Пусть U - подмножество реальной прямой. Отношение близости</a:t>
            </a:r>
          </a:p>
          <a:p>
            <a:pPr marL="0" indent="0">
              <a:buNone/>
            </a:pPr>
            <a:r>
              <a:rPr lang="ru-RU" dirty="0"/>
              <a:t>рефлексивное и симметричное нечеткое отношение E на U, т. е.</a:t>
            </a:r>
          </a:p>
          <a:p>
            <a:pPr marL="0" indent="0">
              <a:buNone/>
            </a:pPr>
            <a:r>
              <a:rPr lang="ru-RU" dirty="0" err="1"/>
              <a:t>μE</a:t>
            </a:r>
            <a:r>
              <a:rPr lang="ru-RU" dirty="0"/>
              <a:t> (x, x) = 1 и </a:t>
            </a:r>
            <a:r>
              <a:rPr lang="ru-RU" dirty="0" err="1"/>
              <a:t>μE</a:t>
            </a:r>
            <a:r>
              <a:rPr lang="ru-RU" dirty="0"/>
              <a:t> (x, y) = </a:t>
            </a:r>
            <a:r>
              <a:rPr lang="ru-RU" dirty="0" err="1"/>
              <a:t>μE</a:t>
            </a:r>
            <a:r>
              <a:rPr lang="ru-RU" dirty="0"/>
              <a:t> (y, x) для x, </a:t>
            </a:r>
            <a:r>
              <a:rPr lang="ru-RU" dirty="0" err="1"/>
              <a:t>y∈U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16A9134-6982-4393-A313-E39070A8E75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29921" y="4001294"/>
            <a:ext cx="9011315" cy="1180783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1757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9BA3B3-D13E-4DE2-AE19-E4C982653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Преобразование предикатов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07BE278-51A1-4417-9F57-70D4EE0CF4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Преобразование предиката T преобразует предикат P в родственный вариант T (P).</a:t>
            </a:r>
            <a:br>
              <a:rPr lang="ru-RU" dirty="0"/>
            </a:br>
            <a:r>
              <a:rPr lang="ru-RU" dirty="0"/>
              <a:t>Когда берется смысловая близость во внимание, полученный вариант семантически близок к P, но он может быть менее или более строгим, чем P.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38953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946A77-72BE-4F45-A1FD-641FE142C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Растяжение предиката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BB67F9F-10B9-462C-9E9C-193943E0E62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9011" y="1825625"/>
            <a:ext cx="8373978" cy="447558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76425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EFED2D-6BCB-46B3-B8DB-EAD855AE4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Сжатие предиката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A0E7A2B-25DC-4F50-9FF1-9865505B614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4632" y="1825625"/>
            <a:ext cx="8662736" cy="44648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86501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9F722E-9A6A-4515-AAB8-E5610A491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Подходы к модификации запросов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CFF669D-BF25-4421-8842-6A6A45484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5411" y="3609474"/>
            <a:ext cx="4588042" cy="246874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На рисунке представлена решетка вариантов запроса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76666F5-5768-4C08-A4A5-36ADBAFEEF8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557" y="1825625"/>
            <a:ext cx="6098424" cy="425259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03888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9F722E-9A6A-4515-AAB8-E5610A491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Трансформация растяжения и сжатия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CFF669D-BF25-4421-8842-6A6A45484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9147" y="6015790"/>
            <a:ext cx="10154653" cy="246874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На рисунке представлена трансформация растяжения и сжатия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4C69BDB-1F75-4AA7-9D43-F49884B183C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90688"/>
            <a:ext cx="8053136" cy="410527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26806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F61AF95-1878-49A0-885C-D2165985C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Инструмент для гибких ответов на запросы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CCD5208-8CA0-4107-B979-F41F75052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На следующих 5 слайдах представлен инструмент, состоящий из двух приложений:</a:t>
            </a:r>
          </a:p>
          <a:p>
            <a:pPr marL="0" indent="0">
              <a:buNone/>
            </a:pPr>
            <a:r>
              <a:rPr lang="ru-RU" dirty="0"/>
              <a:t>• Конструктор функций членства используется для определения</a:t>
            </a:r>
          </a:p>
          <a:p>
            <a:pPr marL="0" indent="0">
              <a:buNone/>
            </a:pPr>
            <a:r>
              <a:rPr lang="ru-RU" dirty="0"/>
              <a:t>предикаты над атрибутами таблицы базы данных.</a:t>
            </a:r>
          </a:p>
          <a:p>
            <a:pPr marL="0" indent="0">
              <a:buNone/>
            </a:pPr>
            <a:r>
              <a:rPr lang="ru-RU" dirty="0"/>
              <a:t>• Гибкий исполнитель запросов используется для выполнения</a:t>
            </a:r>
          </a:p>
          <a:p>
            <a:pPr marL="0" indent="0">
              <a:buNone/>
            </a:pPr>
            <a:r>
              <a:rPr lang="ru-RU" dirty="0"/>
              <a:t>гибкий запрос, отправленный пользователем или автоматически</a:t>
            </a:r>
          </a:p>
          <a:p>
            <a:pPr marL="0" indent="0">
              <a:buNone/>
            </a:pPr>
            <a:r>
              <a:rPr lang="ru-RU" dirty="0"/>
              <a:t>переформулируйте гибкий запрос, который ведет к EAP или</a:t>
            </a:r>
          </a:p>
          <a:p>
            <a:pPr marL="0" indent="0">
              <a:buNone/>
            </a:pPr>
            <a:r>
              <a:rPr lang="ru-RU" dirty="0"/>
              <a:t>OAP (применяя преобразование </a:t>
            </a:r>
            <a:r>
              <a:rPr lang="ru-RU" dirty="0" err="1"/>
              <a:t>stretch</a:t>
            </a:r>
            <a:r>
              <a:rPr lang="ru-RU" dirty="0"/>
              <a:t> &amp;</a:t>
            </a:r>
          </a:p>
          <a:p>
            <a:pPr marL="0" indent="0">
              <a:buNone/>
            </a:pPr>
            <a:r>
              <a:rPr lang="ru-RU" dirty="0"/>
              <a:t>усадку, предложенную в последнем разделе).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569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AF7DA3-A2CE-453F-9F37-7099C8C59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D1904CB-DD13-4845-B4EF-058D9609FB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	Далее в презентации будет рассмотрено единое решение в рамках гибких запросов с нечеткой семантикой. </a:t>
            </a:r>
            <a:br>
              <a:rPr lang="ru-RU" dirty="0"/>
            </a:br>
            <a:r>
              <a:rPr lang="ru-RU" dirty="0"/>
              <a:t>	Это решение, основанное на концепции семантической близости и реализованное в виде инструмента для гибкого ответа на запросы, позволяет автоматически переформулировать запросы с пустыми или избыточными ответами.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75925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45C9B6-7BEE-4142-9AB2-278B49EC0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Определение нечеткого предиката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67BC0BD-462B-4213-B7B2-9150BB464D4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7175" y="1825625"/>
            <a:ext cx="7420383" cy="450929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46714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C44F96-2AEF-4856-8BA4-1394F33EA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</a:t>
            </a:r>
            <a:r>
              <a:rPr lang="en-US" dirty="0"/>
              <a:t>EAP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BCF1CEB-2BF9-4D48-99B9-3D69D5DD94E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9517" y="1825625"/>
            <a:ext cx="6228651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67788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9F67F7-F8E3-4D14-BDB8-281676385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 </a:t>
            </a:r>
            <a:r>
              <a:rPr lang="en-US" dirty="0"/>
              <a:t>EAP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5A10496-5002-4CB6-BCEC-A80A4C202ED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7950" y="1825625"/>
            <a:ext cx="6431882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41365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3090BA-00E9-4DF6-8B49-A6F35E696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</a:t>
            </a:r>
            <a:r>
              <a:rPr lang="en-US" dirty="0"/>
              <a:t>OAP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4AEBB5E-2113-4AF2-9140-D6889E531E1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6350" y="1825625"/>
            <a:ext cx="5723890" cy="441261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13772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BE67BAE-CEC5-49F3-A098-7552B9FAD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 проблемы </a:t>
            </a:r>
            <a:r>
              <a:rPr lang="en-US" dirty="0"/>
              <a:t>OAP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7F1BC49-1798-4B73-9252-040ED89038B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2169" y="1825626"/>
            <a:ext cx="6047874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6062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58AC7F-F685-45AB-A416-CA8BFEF88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Введение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691A77B-D629-42FD-B192-8C05E731A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	В традиционных приложениях баз данных запросы, отправляемые пользователем, являются жесткими и предназначены для получения данных, удовлетворяющих точным условиям.  Исходя из этого, неправильный запрос пользователя может спровоцировать либо пустой ответ, либо, наоборот, десятки тысяч данных. </a:t>
            </a:r>
            <a:br>
              <a:rPr lang="ru-RU" dirty="0"/>
            </a:br>
            <a:r>
              <a:rPr lang="ru-RU" dirty="0"/>
              <a:t>	В обоих случаях пользователь стремится переформулировать свои запросы, чтобы получить более значимый результат. Таким образом, как правило, пользователь отправляет множество связанных жестких запросов, прежде чем он может быть окончательно удовлетворен.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9041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4826EA-D143-4E00-9865-99F79196B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Пути решения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DA9F489-7B30-4F99-B34F-F71596821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	Для преодоления этих проблем во многих работах предлагается использовать гибкие запросы, то есть запросы с неопределенными условиями, семантика которых основана на нечеткой логике. В этой настройке каждый ответ, полученный запросом, имеет степень удовлетворения от 0 до 1. </a:t>
            </a:r>
            <a:br>
              <a:rPr lang="ru-RU" dirty="0"/>
            </a:br>
            <a:r>
              <a:rPr lang="ru-RU" dirty="0"/>
              <a:t>	Точнее, результат гибкого запроса - это набор всех ответов, удовлетворяющих, в некоторой степени, неопределенным условиям, налагаемым запросом. Ясно, что преимущество этого подхода состоит в том, что вероятность получения пустого набора ответов снижается, и, сортируя избыточный набор ответов по убыванию в порядке степени удовлетворенности выбор лучшего ответа упрощается.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174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778B5B-3440-4E02-A8F7-3CA1EA83D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Однако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86E740E-D73A-4991-ABCF-B659D1BF5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Гибких запросов недостаточно, чтобы полностью избежать этих проблем.</a:t>
            </a:r>
            <a:br>
              <a:rPr lang="ru-RU" dirty="0"/>
            </a:br>
            <a:r>
              <a:rPr lang="ru-RU" dirty="0"/>
              <a:t>	Фактически, бывают ситуации, когда никакие доступные данные не могут удовлетворить гибкий запрос со степенью больше 0 (Проблема с пустым ответом - EAP). </a:t>
            </a:r>
          </a:p>
          <a:p>
            <a:pPr marL="0" indent="0">
              <a:buNone/>
            </a:pPr>
            <a:r>
              <a:rPr lang="ru-RU" dirty="0"/>
              <a:t>	С другой стороны, бывают также ситуации, когда огромный объем данных может удовлетворить запрос со степенью, равной 1 (проблема избыточного ответа - OAP).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4273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4CB4B62-1B2C-44A1-8B56-D23CD051E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Основная проблема </a:t>
            </a:r>
            <a:r>
              <a:rPr lang="en-US" dirty="0"/>
              <a:t>OAP/EAP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2566985-DB2C-4726-AC4E-710B72F668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Основная проблема при решении EAP (или OAP) состоит в том, чтобы найти форму ослабления (или усиления), которая сохраняет, насколько это возможно, семантику исходного запроса, отправленного пользователем.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4835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3717F9C-D780-4DDE-8499-D191F1AED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Нечеткие множества и нечеткая логика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9698418-E43D-4D6A-8B1E-FE207D38DA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255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Симметричная трапециевидная функция с аргументом x и фиксированные параметры b, c и δ, определяется следующим образом: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A46E8F7-68BB-4473-80F8-608B6D7C77A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56084" y="3429000"/>
            <a:ext cx="8726906" cy="291084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8449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8621DA2-A83C-4BB8-9CD2-37D0359B4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683" y="304800"/>
            <a:ext cx="11149263" cy="6304547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/>
              <a:t>Пусть </a:t>
            </a:r>
            <a:r>
              <a:rPr lang="ru-RU" dirty="0" err="1"/>
              <a:t>μT</a:t>
            </a:r>
            <a:r>
              <a:rPr lang="ru-RU" dirty="0"/>
              <a:t> = </a:t>
            </a:r>
            <a:r>
              <a:rPr lang="ru-RU" dirty="0" err="1"/>
              <a:t>tmf</a:t>
            </a:r>
            <a:r>
              <a:rPr lang="ru-RU" dirty="0"/>
              <a:t> (x, b, c, δ) - симметричная трапецеидальная функция.</a:t>
            </a:r>
            <a:br>
              <a:rPr lang="ru-RU" dirty="0"/>
            </a:br>
            <a:r>
              <a:rPr lang="ru-RU" dirty="0"/>
              <a:t>Ядро </a:t>
            </a:r>
            <a:r>
              <a:rPr lang="ru-RU" dirty="0" err="1"/>
              <a:t>μT</a:t>
            </a:r>
            <a:r>
              <a:rPr lang="ru-RU" dirty="0"/>
              <a:t> - это множество всех x таких, что </a:t>
            </a:r>
            <a:r>
              <a:rPr lang="ru-RU" dirty="0" err="1"/>
              <a:t>μT</a:t>
            </a:r>
            <a:r>
              <a:rPr lang="ru-RU" dirty="0"/>
              <a:t> (x) = 1, то есть </a:t>
            </a:r>
            <a:r>
              <a:rPr lang="ru-RU" dirty="0" err="1"/>
              <a:t>core</a:t>
            </a:r>
            <a:r>
              <a:rPr lang="ru-RU" dirty="0"/>
              <a:t> (</a:t>
            </a:r>
            <a:r>
              <a:rPr lang="ru-RU" dirty="0" err="1"/>
              <a:t>μT</a:t>
            </a:r>
            <a:r>
              <a:rPr lang="ru-RU" dirty="0"/>
              <a:t>) = [b, c].</a:t>
            </a:r>
            <a:br>
              <a:rPr lang="ru-RU" dirty="0"/>
            </a:br>
            <a:r>
              <a:rPr lang="ru-RU" dirty="0"/>
              <a:t>Опорой </a:t>
            </a:r>
            <a:r>
              <a:rPr lang="ru-RU" dirty="0" err="1"/>
              <a:t>μT</a:t>
            </a:r>
            <a:r>
              <a:rPr lang="ru-RU" dirty="0"/>
              <a:t> является множество всех x таких, что </a:t>
            </a:r>
            <a:r>
              <a:rPr lang="ru-RU" dirty="0" err="1"/>
              <a:t>μT</a:t>
            </a:r>
            <a:r>
              <a:rPr lang="ru-RU" dirty="0"/>
              <a:t> (x)&gt; 0, то есть </a:t>
            </a:r>
            <a:r>
              <a:rPr lang="ru-RU" dirty="0" err="1"/>
              <a:t>supp</a:t>
            </a:r>
            <a:r>
              <a:rPr lang="ru-RU" dirty="0"/>
              <a:t> (</a:t>
            </a:r>
            <a:r>
              <a:rPr lang="ru-RU" dirty="0" err="1"/>
              <a:t>μT</a:t>
            </a:r>
            <a:r>
              <a:rPr lang="ru-RU" dirty="0"/>
              <a:t>) = [b - δ, c + δ].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/>
              <a:t>Граница </a:t>
            </a:r>
            <a:r>
              <a:rPr lang="ru-RU" dirty="0" err="1"/>
              <a:t>μT</a:t>
            </a:r>
            <a:r>
              <a:rPr lang="ru-RU" dirty="0"/>
              <a:t> - это множество всех x таких, что 0 &lt;</a:t>
            </a:r>
            <a:r>
              <a:rPr lang="ru-RU" dirty="0" err="1"/>
              <a:t>μT</a:t>
            </a:r>
            <a:r>
              <a:rPr lang="ru-RU" dirty="0"/>
              <a:t> (x) &lt;1, то есть </a:t>
            </a:r>
            <a:r>
              <a:rPr lang="ru-RU" dirty="0" err="1"/>
              <a:t>bnd</a:t>
            </a:r>
            <a:r>
              <a:rPr lang="ru-RU" dirty="0"/>
              <a:t> (</a:t>
            </a:r>
            <a:r>
              <a:rPr lang="ru-RU" dirty="0" err="1"/>
              <a:t>μT</a:t>
            </a:r>
            <a:r>
              <a:rPr lang="ru-RU" dirty="0"/>
              <a:t>) = </a:t>
            </a:r>
            <a:r>
              <a:rPr lang="ru-RU" dirty="0" err="1"/>
              <a:t>supp</a:t>
            </a:r>
            <a:r>
              <a:rPr lang="ru-RU" dirty="0"/>
              <a:t> (</a:t>
            </a:r>
            <a:r>
              <a:rPr lang="ru-RU" dirty="0" err="1"/>
              <a:t>μT</a:t>
            </a:r>
            <a:r>
              <a:rPr lang="ru-RU" dirty="0"/>
              <a:t>) - </a:t>
            </a:r>
            <a:r>
              <a:rPr lang="ru-RU" dirty="0" err="1"/>
              <a:t>core</a:t>
            </a:r>
            <a:r>
              <a:rPr lang="ru-RU" dirty="0"/>
              <a:t> (</a:t>
            </a:r>
            <a:r>
              <a:rPr lang="ru-RU" dirty="0" err="1"/>
              <a:t>μT</a:t>
            </a:r>
            <a:r>
              <a:rPr lang="ru-RU" dirty="0"/>
              <a:t>). </a:t>
            </a:r>
            <a:br>
              <a:rPr lang="ru-RU" dirty="0"/>
            </a:br>
            <a:r>
              <a:rPr lang="ru-RU" dirty="0"/>
              <a:t>Α-разрез </a:t>
            </a:r>
            <a:r>
              <a:rPr lang="ru-RU" dirty="0" err="1"/>
              <a:t>μT</a:t>
            </a:r>
            <a:r>
              <a:rPr lang="ru-RU" dirty="0"/>
              <a:t> - это множество всех x таких, что </a:t>
            </a:r>
            <a:r>
              <a:rPr lang="ru-RU" dirty="0" err="1"/>
              <a:t>μT</a:t>
            </a:r>
            <a:r>
              <a:rPr lang="ru-RU" dirty="0"/>
              <a:t> (x) ≥ α для 0 ≤ α ≤ 1. Если b = c, то </a:t>
            </a:r>
            <a:r>
              <a:rPr lang="ru-RU" dirty="0" err="1"/>
              <a:t>μT</a:t>
            </a:r>
            <a:r>
              <a:rPr lang="ru-RU" dirty="0"/>
              <a:t> называется треугольной функцией.</a:t>
            </a:r>
            <a:br>
              <a:rPr lang="ru-RU" dirty="0"/>
            </a:br>
            <a:r>
              <a:rPr lang="ru-RU" dirty="0"/>
              <a:t>В этом случае ядро </a:t>
            </a:r>
            <a:r>
              <a:rPr lang="ru-RU" dirty="0" err="1"/>
              <a:t>μT</a:t>
            </a:r>
            <a:r>
              <a:rPr lang="ru-RU" dirty="0"/>
              <a:t> имеет единственный элемент, называемы прототипом </a:t>
            </a:r>
            <a:r>
              <a:rPr lang="ru-RU" dirty="0" err="1"/>
              <a:t>μT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E8B5C-7CF1-4C23-A906-30B6F560BCB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90967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903</Words>
  <Application>Microsoft Office PowerPoint</Application>
  <PresentationFormat>Произвольный</PresentationFormat>
  <Paragraphs>121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Работа с пустыми и избыточными ответами на гибкие запросы </vt:lpstr>
      <vt:lpstr>Формулировка проблемы</vt:lpstr>
      <vt:lpstr>Решение</vt:lpstr>
      <vt:lpstr>Введение</vt:lpstr>
      <vt:lpstr>Пути решения</vt:lpstr>
      <vt:lpstr>Однако</vt:lpstr>
      <vt:lpstr>Основная проблема OAP/EAP</vt:lpstr>
      <vt:lpstr>Нечеткие множества и нечеткая логика</vt:lpstr>
      <vt:lpstr>Слайд 9</vt:lpstr>
      <vt:lpstr>Расплывчатые условия и гибкие запросы</vt:lpstr>
      <vt:lpstr>Слайд 11</vt:lpstr>
      <vt:lpstr>Слайд 12</vt:lpstr>
      <vt:lpstr>Слайд 13</vt:lpstr>
      <vt:lpstr>Сложное неопределенное состояние</vt:lpstr>
      <vt:lpstr>Подведем итоги</vt:lpstr>
      <vt:lpstr>Наглядный пример</vt:lpstr>
      <vt:lpstr>Слайд 17</vt:lpstr>
      <vt:lpstr>Таблица с ответами на гибкий запрос</vt:lpstr>
      <vt:lpstr>Слайд 19</vt:lpstr>
      <vt:lpstr>Проблема с пустым ответом (EAP)</vt:lpstr>
      <vt:lpstr>Слайд 21</vt:lpstr>
      <vt:lpstr>Проблема с избыточным ответом (OAP)</vt:lpstr>
      <vt:lpstr>Семантическая близость</vt:lpstr>
      <vt:lpstr>Преобразование предикатов</vt:lpstr>
      <vt:lpstr>Растяжение предиката</vt:lpstr>
      <vt:lpstr>Сжатие предиката</vt:lpstr>
      <vt:lpstr>Подходы к модификации запросов</vt:lpstr>
      <vt:lpstr>Трансформация растяжения и сжатия</vt:lpstr>
      <vt:lpstr>Инструмент для гибких ответов на запросы</vt:lpstr>
      <vt:lpstr>Определение нечеткого предиката</vt:lpstr>
      <vt:lpstr>Пример EAP</vt:lpstr>
      <vt:lpstr>Решение EAP</vt:lpstr>
      <vt:lpstr>Пример OAP</vt:lpstr>
      <vt:lpstr>Решение проблемы OAP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пустыми и избыточными ответами на гибкие запросы </dc:title>
  <dc:creator>Mikhail Arkhipov</dc:creator>
  <cp:lastModifiedBy>Acer</cp:lastModifiedBy>
  <cp:revision>14</cp:revision>
  <dcterms:created xsi:type="dcterms:W3CDTF">2021-12-06T12:47:20Z</dcterms:created>
  <dcterms:modified xsi:type="dcterms:W3CDTF">2022-10-29T07:36:32Z</dcterms:modified>
</cp:coreProperties>
</file>